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260" r:id="rId3"/>
    <p:sldId id="261" r:id="rId4"/>
    <p:sldId id="263" r:id="rId5"/>
    <p:sldId id="285" r:id="rId6"/>
    <p:sldId id="293" r:id="rId7"/>
    <p:sldId id="291" r:id="rId8"/>
    <p:sldId id="289" r:id="rId9"/>
    <p:sldId id="292" r:id="rId10"/>
    <p:sldId id="295" r:id="rId11"/>
    <p:sldId id="301" r:id="rId12"/>
    <p:sldId id="302" r:id="rId13"/>
    <p:sldId id="300" r:id="rId14"/>
    <p:sldId id="286" r:id="rId15"/>
    <p:sldId id="305" r:id="rId16"/>
    <p:sldId id="306" r:id="rId17"/>
    <p:sldId id="299" r:id="rId18"/>
    <p:sldId id="307" r:id="rId19"/>
    <p:sldId id="288" r:id="rId20"/>
    <p:sldId id="298" r:id="rId21"/>
    <p:sldId id="297" r:id="rId22"/>
    <p:sldId id="304" r:id="rId23"/>
    <p:sldId id="290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Raleway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922FA6-0F7D-4D3E-8DE5-DFD6586E4DC3}">
  <a:tblStyle styleId="{D2922FA6-0F7D-4D3E-8DE5-DFD6586E4D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54" d="100"/>
          <a:sy n="154" d="100"/>
        </p:scale>
        <p:origin x="366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15812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746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588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757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310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6"/>
                </a:solidFill>
              </a:rPr>
              <a:t>“</a:t>
            </a:r>
            <a:endParaRPr sz="9600" b="1">
              <a:solidFill>
                <a:schemeClr val="accent6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firmata.or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811619" y="1525512"/>
            <a:ext cx="7315200" cy="738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N" sz="1800" b="1" dirty="0">
                <a:latin typeface="+mn-lt"/>
              </a:rPr>
              <a:t>MACHINE VISION BASED AUTOMATED 3-DoF ARTICULATED ROBOT FOR FRUIT DEFECT IDENTIFICATION AND SEGREGATION</a:t>
            </a:r>
            <a:endParaRPr sz="1800" b="1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96127"/>
            <a:ext cx="1066800" cy="10278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0" y="2565318"/>
            <a:ext cx="5410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of The Batch Members and Register Numbers:</a:t>
            </a:r>
          </a:p>
          <a:p>
            <a:pPr algn="ctr"/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400" y="4524153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of The Supervisor : Mr. S. Ramkumar</a:t>
            </a:r>
          </a:p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Designation : 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Assistant professor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1608" y="122734"/>
            <a:ext cx="7266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RAJALAKSHMI ENGINEERING COLLEGE (AUTONOMOUS)</a:t>
            </a:r>
          </a:p>
          <a:p>
            <a:pPr algn="ctr"/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DEPARTMENT OF MECHATRONICS ENGINEERING</a:t>
            </a:r>
          </a:p>
          <a:p>
            <a:pPr algn="ctr"/>
            <a:endParaRPr lang="en-US" sz="1800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800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MT17811 - Project Phase II</a:t>
            </a:r>
            <a:endParaRPr lang="en-US" sz="1800" b="1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827" y="4739596"/>
            <a:ext cx="1427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BATCH NO: 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820FCD-A7C8-4C01-B30A-AA9C6E4E7659}"/>
              </a:ext>
            </a:extLst>
          </p:cNvPr>
          <p:cNvSpPr txBox="1"/>
          <p:nvPr/>
        </p:nvSpPr>
        <p:spPr>
          <a:xfrm>
            <a:off x="2743200" y="3148921"/>
            <a:ext cx="3048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Aravind S                        -        181201004</a:t>
            </a:r>
          </a:p>
          <a:p>
            <a:pPr algn="just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Ariharan K                      -        181201005</a:t>
            </a:r>
          </a:p>
          <a:p>
            <a:pPr algn="just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Venkateshwaran T K    -        181201051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432" y="323584"/>
            <a:ext cx="5161384" cy="53393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Components Used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33350"/>
            <a:ext cx="1046584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94E0C-1897-4103-8B1E-D8D1D1814658}"/>
              </a:ext>
            </a:extLst>
          </p:cNvPr>
          <p:cNvSpPr txBox="1"/>
          <p:nvPr/>
        </p:nvSpPr>
        <p:spPr>
          <a:xfrm>
            <a:off x="340568" y="1350625"/>
            <a:ext cx="4191000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+mn-lt"/>
              </a:rPr>
              <a:t>3-DoF Offset Articulated Robot Kit</a:t>
            </a:r>
          </a:p>
          <a:p>
            <a:pPr marL="2857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+mn-lt"/>
              </a:rPr>
              <a:t>Arduino Uno / Nano</a:t>
            </a:r>
          </a:p>
          <a:p>
            <a:pPr marL="2857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+mn-lt"/>
              </a:rPr>
              <a:t>Step Down DC-DC XL4015 Converter 5A</a:t>
            </a:r>
          </a:p>
          <a:p>
            <a:pPr marL="2857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+mn-lt"/>
              </a:rPr>
              <a:t>12v Li-ion Battery Pack with BMS - 5000mAH</a:t>
            </a:r>
          </a:p>
          <a:p>
            <a:pPr marL="2857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+mn-lt"/>
              </a:rPr>
              <a:t>SG 90 Servo Motor - 1</a:t>
            </a:r>
          </a:p>
          <a:p>
            <a:pPr marL="2857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+mn-lt"/>
              </a:rPr>
              <a:t>TowerPro MG996R Servo Motor – 3</a:t>
            </a:r>
          </a:p>
          <a:p>
            <a:pPr marL="2857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+mn-lt"/>
              </a:rPr>
              <a:t>Camera for Machine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DA00F-990B-4812-93CF-4FF0118CBFF2}"/>
              </a:ext>
            </a:extLst>
          </p:cNvPr>
          <p:cNvSpPr txBox="1"/>
          <p:nvPr/>
        </p:nvSpPr>
        <p:spPr>
          <a:xfrm>
            <a:off x="4536233" y="1325355"/>
            <a:ext cx="4626429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+mn-lt"/>
              </a:rPr>
              <a:t>USB A type Cable – For Serial Communication</a:t>
            </a:r>
          </a:p>
          <a:p>
            <a:pPr marL="2857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+mn-lt"/>
              </a:rPr>
              <a:t>Breadboard and Jumper Wires</a:t>
            </a:r>
          </a:p>
          <a:p>
            <a:pPr marL="2857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+mn-lt"/>
              </a:rPr>
              <a:t>Bush – 6</a:t>
            </a:r>
          </a:p>
          <a:p>
            <a:pPr marL="2857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+mn-lt"/>
              </a:rPr>
              <a:t>Base Board and Wooden Block</a:t>
            </a:r>
          </a:p>
          <a:p>
            <a:pPr marL="2857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+mn-lt"/>
              </a:rPr>
              <a:t>Fasteners - Screws and Nuts</a:t>
            </a:r>
          </a:p>
          <a:p>
            <a:pPr marL="2857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+mn-lt"/>
              </a:rPr>
              <a:t>Computer/Laptop	</a:t>
            </a:r>
          </a:p>
          <a:p>
            <a:pPr marL="2857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5328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816" y="285219"/>
            <a:ext cx="6075784" cy="6106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Working Code – Main File.py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33350"/>
            <a:ext cx="1046584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3F5519-B846-4ABE-95F9-C4E4173E8BD8}"/>
              </a:ext>
            </a:extLst>
          </p:cNvPr>
          <p:cNvSpPr txBox="1"/>
          <p:nvPr/>
        </p:nvSpPr>
        <p:spPr>
          <a:xfrm>
            <a:off x="609600" y="895881"/>
            <a:ext cx="807720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>
              <a:lnSpc>
                <a:spcPct val="150000"/>
              </a:lnSpc>
            </a:pPr>
            <a:r>
              <a:rPr lang="en-IN" dirty="0">
                <a:latin typeface="+mn-lt"/>
              </a:rPr>
              <a:t>		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C9631-DDFA-427C-A2A9-A1BF61A7AFF6}"/>
              </a:ext>
            </a:extLst>
          </p:cNvPr>
          <p:cNvSpPr txBox="1"/>
          <p:nvPr/>
        </p:nvSpPr>
        <p:spPr>
          <a:xfrm>
            <a:off x="421162" y="771550"/>
            <a:ext cx="6781800" cy="522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+mn-lt"/>
              </a:rPr>
              <a:t>import os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+mn-lt"/>
              </a:rPr>
              <a:t>os.chdir("REC\Projects\Final Year Project\Phase 2\Python code")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+mn-lt"/>
              </a:rPr>
              <a:t>from Deep_Learning_Testing import *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+mn-lt"/>
              </a:rPr>
              <a:t>from Robot_Code_1 import *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+mn-lt"/>
              </a:rPr>
              <a:t>import time</a:t>
            </a:r>
          </a:p>
          <a:p>
            <a:pPr>
              <a:lnSpc>
                <a:spcPct val="150000"/>
              </a:lnSpc>
            </a:pPr>
            <a:r>
              <a:rPr lang="en-IN" dirty="0" err="1">
                <a:latin typeface="+mn-lt"/>
              </a:rPr>
              <a:t>normal_count</a:t>
            </a:r>
            <a:r>
              <a:rPr lang="en-IN" dirty="0">
                <a:latin typeface="+mn-lt"/>
              </a:rPr>
              <a:t> = 10</a:t>
            </a:r>
          </a:p>
          <a:p>
            <a:pPr>
              <a:lnSpc>
                <a:spcPct val="150000"/>
              </a:lnSpc>
            </a:pPr>
            <a:r>
              <a:rPr lang="en-IN" dirty="0" err="1">
                <a:latin typeface="+mn-lt"/>
              </a:rPr>
              <a:t>Defective_count</a:t>
            </a:r>
            <a:r>
              <a:rPr lang="en-IN" dirty="0">
                <a:latin typeface="+mn-lt"/>
              </a:rPr>
              <a:t> = 10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+mn-lt"/>
              </a:rPr>
              <a:t>while True: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+mn-lt"/>
              </a:rPr>
              <a:t>    result = start()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+mn-lt"/>
              </a:rPr>
              <a:t>    if result == 'Normal Lemon’: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+mn-lt"/>
              </a:rPr>
              <a:t>        </a:t>
            </a:r>
            <a:r>
              <a:rPr lang="en-IN" dirty="0" err="1">
                <a:latin typeface="+mn-lt"/>
              </a:rPr>
              <a:t>normal_count</a:t>
            </a:r>
            <a:r>
              <a:rPr lang="en-IN" dirty="0">
                <a:latin typeface="+mn-lt"/>
              </a:rPr>
              <a:t>-=1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+mn-lt"/>
              </a:rPr>
              <a:t>        </a:t>
            </a:r>
            <a:r>
              <a:rPr lang="en-IN" dirty="0" err="1">
                <a:latin typeface="+mn-lt"/>
              </a:rPr>
              <a:t>input_robot</a:t>
            </a:r>
            <a:r>
              <a:rPr lang="en-IN" dirty="0">
                <a:latin typeface="+mn-lt"/>
              </a:rPr>
              <a:t>('Normal Lemon')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+mn-lt"/>
              </a:rPr>
              <a:t>        </a:t>
            </a:r>
            <a:r>
              <a:rPr lang="en-IN" dirty="0" err="1">
                <a:latin typeface="+mn-lt"/>
              </a:rPr>
              <a:t>time.sleep</a:t>
            </a:r>
            <a:r>
              <a:rPr lang="en-IN" dirty="0">
                <a:latin typeface="+mn-lt"/>
              </a:rPr>
              <a:t>(3)</a:t>
            </a:r>
          </a:p>
          <a:p>
            <a:pPr>
              <a:lnSpc>
                <a:spcPct val="150000"/>
              </a:lnSpc>
            </a:pPr>
            <a:endParaRPr lang="en-IN" dirty="0">
              <a:latin typeface="+mn-lt"/>
            </a:endParaRPr>
          </a:p>
          <a:p>
            <a:pPr>
              <a:lnSpc>
                <a:spcPct val="150000"/>
              </a:lnSpc>
            </a:pPr>
            <a:endParaRPr lang="en-IN" dirty="0">
              <a:latin typeface="+mn-lt"/>
            </a:endParaRPr>
          </a:p>
          <a:p>
            <a:pPr>
              <a:lnSpc>
                <a:spcPct val="150000"/>
              </a:lnSpc>
            </a:pPr>
            <a:endParaRPr lang="en-IN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1F2BC-D962-4F34-AED4-6B4E99AEA24B}"/>
              </a:ext>
            </a:extLst>
          </p:cNvPr>
          <p:cNvSpPr txBox="1"/>
          <p:nvPr/>
        </p:nvSpPr>
        <p:spPr>
          <a:xfrm>
            <a:off x="5148064" y="2341630"/>
            <a:ext cx="3048000" cy="19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+mn-lt"/>
              </a:rPr>
              <a:t> </a:t>
            </a:r>
            <a:r>
              <a:rPr lang="en-IN" dirty="0" err="1">
                <a:latin typeface="+mn-lt"/>
              </a:rPr>
              <a:t>elif</a:t>
            </a:r>
            <a:r>
              <a:rPr lang="en-IN" dirty="0">
                <a:latin typeface="+mn-lt"/>
              </a:rPr>
              <a:t> result == 'Defective Lemon’: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+mn-lt"/>
              </a:rPr>
              <a:t>        </a:t>
            </a:r>
            <a:r>
              <a:rPr lang="en-IN" dirty="0" err="1">
                <a:latin typeface="+mn-lt"/>
              </a:rPr>
              <a:t>defective_count</a:t>
            </a:r>
            <a:r>
              <a:rPr lang="en-IN" dirty="0">
                <a:latin typeface="+mn-lt"/>
              </a:rPr>
              <a:t>-=1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+mn-lt"/>
              </a:rPr>
              <a:t>        </a:t>
            </a:r>
            <a:r>
              <a:rPr lang="en-IN" dirty="0" err="1">
                <a:latin typeface="+mn-lt"/>
              </a:rPr>
              <a:t>input_robot</a:t>
            </a:r>
            <a:r>
              <a:rPr lang="en-IN" dirty="0">
                <a:latin typeface="+mn-lt"/>
              </a:rPr>
              <a:t>('Defective Lemon')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+mn-lt"/>
              </a:rPr>
              <a:t>        </a:t>
            </a:r>
            <a:r>
              <a:rPr lang="en-IN" dirty="0" err="1">
                <a:latin typeface="+mn-lt"/>
              </a:rPr>
              <a:t>time.sleep</a:t>
            </a:r>
            <a:r>
              <a:rPr lang="en-IN" dirty="0">
                <a:latin typeface="+mn-lt"/>
              </a:rPr>
              <a:t>(3)</a:t>
            </a:r>
          </a:p>
          <a:p>
            <a:pPr>
              <a:lnSpc>
                <a:spcPct val="150000"/>
              </a:lnSpc>
            </a:pPr>
            <a:endParaRPr lang="en-IN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IN" dirty="0">
                <a:latin typeface="+mn-lt"/>
              </a:rPr>
              <a:t>print(“---Operation Done---”)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5824AF-282A-4E3D-9D3A-135296CD8A2E}"/>
              </a:ext>
            </a:extLst>
          </p:cNvPr>
          <p:cNvCxnSpPr/>
          <p:nvPr/>
        </p:nvCxnSpPr>
        <p:spPr>
          <a:xfrm>
            <a:off x="4724400" y="1733550"/>
            <a:ext cx="0" cy="281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96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816" y="285219"/>
            <a:ext cx="6837784" cy="6106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Challenges faced &amp; Discussions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33350"/>
            <a:ext cx="1046584" cy="914400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48465E9-CE38-4548-908C-B7099D090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436161"/>
              </p:ext>
            </p:extLst>
          </p:nvPr>
        </p:nvGraphicFramePr>
        <p:xfrm>
          <a:off x="609600" y="1047255"/>
          <a:ext cx="7696200" cy="369293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848100">
                  <a:extLst>
                    <a:ext uri="{9D8B030D-6E8A-4147-A177-3AD203B41FA5}">
                      <a16:colId xmlns:a16="http://schemas.microsoft.com/office/drawing/2014/main" val="1811503741"/>
                    </a:ext>
                  </a:extLst>
                </a:gridCol>
                <a:gridCol w="3848100">
                  <a:extLst>
                    <a:ext uri="{9D8B030D-6E8A-4147-A177-3AD203B41FA5}">
                      <a16:colId xmlns:a16="http://schemas.microsoft.com/office/drawing/2014/main" val="2831040986"/>
                    </a:ext>
                  </a:extLst>
                </a:gridCol>
              </a:tblGrid>
              <a:tr h="503583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</a:rPr>
                        <a:t>Challenge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</a:rPr>
                        <a:t>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676897"/>
                  </a:ext>
                </a:extLst>
              </a:tr>
              <a:tr h="797339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Location for Lemons to be effectively picked by Robot’s end effector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Used a Door stopper Bush to place the lemons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670859"/>
                  </a:ext>
                </a:extLst>
              </a:tr>
              <a:tr h="797339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Camera positioning and Mounting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Used PVC Pipes and elbows and screwed the camera to a dummy cap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966994"/>
                  </a:ext>
                </a:extLst>
              </a:tr>
              <a:tr h="797339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Two sided Robot Operation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Made Robot’s mean position as an average between two ends of the 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146649"/>
                  </a:ext>
                </a:extLst>
              </a:tr>
              <a:tr h="797339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Lighting and Deep Learning Challenges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Resolved by Zooming in by using a line of code and good trained model file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644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465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816" y="285219"/>
            <a:ext cx="5389984" cy="6106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Deviations &amp; Discussions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33350"/>
            <a:ext cx="1046584" cy="914400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48465E9-CE38-4548-908C-B7099D090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772584"/>
              </p:ext>
            </p:extLst>
          </p:nvPr>
        </p:nvGraphicFramePr>
        <p:xfrm>
          <a:off x="533400" y="1038031"/>
          <a:ext cx="7696200" cy="369293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848100">
                  <a:extLst>
                    <a:ext uri="{9D8B030D-6E8A-4147-A177-3AD203B41FA5}">
                      <a16:colId xmlns:a16="http://schemas.microsoft.com/office/drawing/2014/main" val="1811503741"/>
                    </a:ext>
                  </a:extLst>
                </a:gridCol>
                <a:gridCol w="3848100">
                  <a:extLst>
                    <a:ext uri="{9D8B030D-6E8A-4147-A177-3AD203B41FA5}">
                      <a16:colId xmlns:a16="http://schemas.microsoft.com/office/drawing/2014/main" val="2831040986"/>
                    </a:ext>
                  </a:extLst>
                </a:gridCol>
              </a:tblGrid>
              <a:tr h="503583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</a:rPr>
                        <a:t>Before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chemeClr val="bg1"/>
                          </a:solidFill>
                        </a:rPr>
                        <a:t>After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676897"/>
                  </a:ext>
                </a:extLst>
              </a:tr>
              <a:tr h="797339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Operation targeted towards rejection of defective fruit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Operation targeted towards segregation of fruits into Normal or Defective Fruit on two sides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670859"/>
                  </a:ext>
                </a:extLst>
              </a:tr>
              <a:tr h="797339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Left Mounted Robot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Center Mounted Robot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966994"/>
                  </a:ext>
                </a:extLst>
              </a:tr>
              <a:tr h="797339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Video frame capture continuously causes distractions while live operations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Video frames are frozen after 10 frames and result is fetched and Robot is operated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146649"/>
                  </a:ext>
                </a:extLst>
              </a:tr>
              <a:tr h="797339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Robot Operation was not crisp due to faulty servo horn and servo cant be controlled effectively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Replaced the servo mounts and Robot operation is controlled properly with very minimal deviation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644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434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5751"/>
            <a:ext cx="6075784" cy="6106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Stages - 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33350"/>
            <a:ext cx="1046584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70DF28-AAD9-48D7-A6E3-A85FE85426DB}"/>
              </a:ext>
            </a:extLst>
          </p:cNvPr>
          <p:cNvCxnSpPr>
            <a:cxnSpLocks/>
          </p:cNvCxnSpPr>
          <p:nvPr/>
        </p:nvCxnSpPr>
        <p:spPr>
          <a:xfrm>
            <a:off x="1981202" y="1461760"/>
            <a:ext cx="0" cy="281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6F961A-3064-41A7-B62E-CBE591DBF5BF}"/>
              </a:ext>
            </a:extLst>
          </p:cNvPr>
          <p:cNvCxnSpPr>
            <a:cxnSpLocks/>
          </p:cNvCxnSpPr>
          <p:nvPr/>
        </p:nvCxnSpPr>
        <p:spPr>
          <a:xfrm>
            <a:off x="1981201" y="1461760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873AA9-EB95-4CDB-8666-8C847673B7E7}"/>
              </a:ext>
            </a:extLst>
          </p:cNvPr>
          <p:cNvCxnSpPr>
            <a:cxnSpLocks/>
          </p:cNvCxnSpPr>
          <p:nvPr/>
        </p:nvCxnSpPr>
        <p:spPr>
          <a:xfrm>
            <a:off x="1981201" y="2376160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D024C5-1432-4B83-915A-E497A5FD37A2}"/>
              </a:ext>
            </a:extLst>
          </p:cNvPr>
          <p:cNvCxnSpPr>
            <a:cxnSpLocks/>
          </p:cNvCxnSpPr>
          <p:nvPr/>
        </p:nvCxnSpPr>
        <p:spPr>
          <a:xfrm>
            <a:off x="1981201" y="3366760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A70B945-F999-4D67-8896-5CCEEE9FC8FA}"/>
              </a:ext>
            </a:extLst>
          </p:cNvPr>
          <p:cNvSpPr txBox="1"/>
          <p:nvPr/>
        </p:nvSpPr>
        <p:spPr>
          <a:xfrm>
            <a:off x="2514600" y="1200150"/>
            <a:ext cx="426719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Assembly: </a:t>
            </a:r>
            <a:r>
              <a:rPr lang="en-IN" dirty="0"/>
              <a:t>Components have been attached as per the requirement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5C27E8-C73D-42DD-B0E4-1E47BA338791}"/>
              </a:ext>
            </a:extLst>
          </p:cNvPr>
          <p:cNvSpPr txBox="1"/>
          <p:nvPr/>
        </p:nvSpPr>
        <p:spPr>
          <a:xfrm>
            <a:off x="2514600" y="2114550"/>
            <a:ext cx="42672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Integration: </a:t>
            </a:r>
            <a:r>
              <a:rPr lang="en-IN" dirty="0"/>
              <a:t>A link between Deep Learning and Arduino is established using pyFirmata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75EE0A-A20B-4B0B-B71A-8DE71CD0F705}"/>
              </a:ext>
            </a:extLst>
          </p:cNvPr>
          <p:cNvSpPr txBox="1"/>
          <p:nvPr/>
        </p:nvSpPr>
        <p:spPr>
          <a:xfrm>
            <a:off x="2492829" y="3105150"/>
            <a:ext cx="4288969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Operation</a:t>
            </a:r>
            <a:r>
              <a:rPr lang="en-IN" dirty="0"/>
              <a:t>: Robot is operated based on the condition specified from DL Result value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2354AE-84EE-4779-87D2-8EC10E5E5BAD}"/>
              </a:ext>
            </a:extLst>
          </p:cNvPr>
          <p:cNvCxnSpPr>
            <a:cxnSpLocks/>
          </p:cNvCxnSpPr>
          <p:nvPr/>
        </p:nvCxnSpPr>
        <p:spPr>
          <a:xfrm>
            <a:off x="1981201" y="4281160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585DFC-1B2A-44E7-9881-7B8F274CA645}"/>
              </a:ext>
            </a:extLst>
          </p:cNvPr>
          <p:cNvSpPr txBox="1"/>
          <p:nvPr/>
        </p:nvSpPr>
        <p:spPr>
          <a:xfrm>
            <a:off x="2514600" y="4019550"/>
            <a:ext cx="4288967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Testing &amp; Results</a:t>
            </a:r>
            <a:r>
              <a:rPr lang="en-IN" dirty="0"/>
              <a:t>: Real time simulation and testing is carried out successfully based on Normal or Defective Fruit.</a:t>
            </a:r>
          </a:p>
        </p:txBody>
      </p:sp>
    </p:spTree>
    <p:extLst>
      <p:ext uri="{BB962C8B-B14F-4D97-AF65-F5344CB8AC3E}">
        <p14:creationId xmlns:p14="http://schemas.microsoft.com/office/powerpoint/2010/main" val="4076680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816" y="285219"/>
            <a:ext cx="6075784" cy="6106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Calculations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33350"/>
            <a:ext cx="1046584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79CF1-2C0F-4C13-8F93-78E3C1823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422512"/>
            <a:ext cx="3899908" cy="2298475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B6D241-DBBA-433B-B713-BA0B66D77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830443"/>
              </p:ext>
            </p:extLst>
          </p:nvPr>
        </p:nvGraphicFramePr>
        <p:xfrm>
          <a:off x="3752669" y="1779662"/>
          <a:ext cx="4968552" cy="1828800"/>
        </p:xfrm>
        <a:graphic>
          <a:graphicData uri="http://schemas.openxmlformats.org/drawingml/2006/table">
            <a:tbl>
              <a:tblPr firstRow="1" bandRow="1">
                <a:tableStyleId>{D2922FA6-0F7D-4D3E-8DE5-DFD6586E4DC3}</a:tableStyleId>
              </a:tblPr>
              <a:tblGrid>
                <a:gridCol w="2484276">
                  <a:extLst>
                    <a:ext uri="{9D8B030D-6E8A-4147-A177-3AD203B41FA5}">
                      <a16:colId xmlns:a16="http://schemas.microsoft.com/office/drawing/2014/main" val="3497280072"/>
                    </a:ext>
                  </a:extLst>
                </a:gridCol>
                <a:gridCol w="2484276">
                  <a:extLst>
                    <a:ext uri="{9D8B030D-6E8A-4147-A177-3AD203B41FA5}">
                      <a16:colId xmlns:a16="http://schemas.microsoft.com/office/drawing/2014/main" val="3145458515"/>
                    </a:ext>
                  </a:extLst>
                </a:gridCol>
              </a:tblGrid>
              <a:tr h="193993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Articulated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101577"/>
                  </a:ext>
                </a:extLst>
              </a:tr>
              <a:tr h="193993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Degrees Of Freedom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060917"/>
                  </a:ext>
                </a:extLst>
              </a:tr>
              <a:tr h="193993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RRR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39624"/>
                  </a:ext>
                </a:extLst>
              </a:tr>
              <a:tr h="193993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Maximum Reach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400mm approx.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264481"/>
                  </a:ext>
                </a:extLst>
              </a:tr>
              <a:tr h="193993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Maximum Payload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40 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623865"/>
                  </a:ext>
                </a:extLst>
              </a:tr>
              <a:tr h="193993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Maximum 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250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36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8300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816" y="285219"/>
            <a:ext cx="6075784" cy="6106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Calculations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33350"/>
            <a:ext cx="1046584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3F5519-B846-4ABE-95F9-C4E4173E8BD8}"/>
              </a:ext>
            </a:extLst>
          </p:cNvPr>
          <p:cNvSpPr txBox="1"/>
          <p:nvPr/>
        </p:nvSpPr>
        <p:spPr>
          <a:xfrm>
            <a:off x="457200" y="895881"/>
            <a:ext cx="8229600" cy="347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dirty="0">
                <a:latin typeface="+mn-lt"/>
              </a:rPr>
              <a:t>Torque Calculations</a:t>
            </a:r>
          </a:p>
          <a:p>
            <a:pPr lvl="3">
              <a:lnSpc>
                <a:spcPct val="150000"/>
              </a:lnSpc>
            </a:pPr>
            <a:r>
              <a:rPr lang="en-IN" dirty="0">
                <a:latin typeface="+mn-lt"/>
              </a:rPr>
              <a:t>			T = F × sin</a:t>
            </a:r>
            <a:r>
              <a:rPr lang="el-GR" b="0" i="0" dirty="0">
                <a:solidFill>
                  <a:srgbClr val="002060"/>
                </a:solidFill>
                <a:effectLst/>
                <a:latin typeface="+mn-lt"/>
              </a:rPr>
              <a:t>θ</a:t>
            </a:r>
            <a:r>
              <a:rPr lang="en-IN" b="0" i="0" dirty="0">
                <a:solidFill>
                  <a:srgbClr val="002060"/>
                </a:solidFill>
                <a:effectLst/>
                <a:latin typeface="+mn-lt"/>
              </a:rPr>
              <a:t> </a:t>
            </a:r>
            <a:r>
              <a:rPr lang="en-IN" dirty="0">
                <a:latin typeface="+mn-lt"/>
              </a:rPr>
              <a:t> × </a:t>
            </a:r>
            <a:r>
              <a:rPr lang="en-IN" b="0" i="0" dirty="0">
                <a:solidFill>
                  <a:srgbClr val="002060"/>
                </a:solidFill>
                <a:effectLst/>
                <a:latin typeface="+mn-lt"/>
              </a:rPr>
              <a:t> r</a:t>
            </a:r>
          </a:p>
          <a:p>
            <a:pPr lvl="3"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                        W.K.T =&gt; F = m </a:t>
            </a:r>
            <a:r>
              <a:rPr lang="en-IN" dirty="0">
                <a:latin typeface="+mn-lt"/>
              </a:rPr>
              <a:t> × </a:t>
            </a:r>
            <a:r>
              <a:rPr lang="en-IN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g</a:t>
            </a:r>
            <a:r>
              <a:rPr lang="en-IN" dirty="0">
                <a:solidFill>
                  <a:srgbClr val="002060"/>
                </a:solidFill>
                <a:latin typeface="+mn-lt"/>
              </a:rPr>
              <a:t>	</a:t>
            </a:r>
            <a:r>
              <a:rPr lang="en-IN" dirty="0">
                <a:latin typeface="+mn-lt"/>
              </a:rPr>
              <a:t>T = m × g  ×  sin</a:t>
            </a:r>
            <a:r>
              <a:rPr lang="el-GR" b="0" i="0" dirty="0">
                <a:solidFill>
                  <a:srgbClr val="002060"/>
                </a:solidFill>
                <a:effectLst/>
                <a:latin typeface="+mn-lt"/>
              </a:rPr>
              <a:t>θ</a:t>
            </a:r>
            <a:r>
              <a:rPr lang="en-IN" b="0" i="0" dirty="0">
                <a:solidFill>
                  <a:srgbClr val="002060"/>
                </a:solidFill>
                <a:effectLst/>
                <a:latin typeface="+mn-lt"/>
              </a:rPr>
              <a:t> </a:t>
            </a:r>
            <a:r>
              <a:rPr lang="en-IN" dirty="0">
                <a:latin typeface="+mn-lt"/>
              </a:rPr>
              <a:t> × </a:t>
            </a:r>
            <a:r>
              <a:rPr lang="en-IN" b="0" i="0" dirty="0">
                <a:solidFill>
                  <a:srgbClr val="002060"/>
                </a:solidFill>
                <a:effectLst/>
                <a:latin typeface="+mn-lt"/>
              </a:rPr>
              <a:t> r	</a:t>
            </a:r>
          </a:p>
          <a:p>
            <a:pPr lvl="3">
              <a:lnSpc>
                <a:spcPct val="150000"/>
              </a:lnSpc>
            </a:pPr>
            <a:r>
              <a:rPr lang="en-IN" dirty="0">
                <a:latin typeface="+mn-lt"/>
              </a:rPr>
              <a:t>        Torque developed at Joint 1:         T</a:t>
            </a:r>
            <a:r>
              <a:rPr lang="en-IN" sz="1600" baseline="-25000" dirty="0">
                <a:latin typeface="Cambria Math" panose="02040503050406030204" pitchFamily="18" charset="0"/>
              </a:rPr>
              <a:t>1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= F</a:t>
            </a:r>
            <a:r>
              <a:rPr lang="en-IN" sz="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𝑙𝑜𝑎𝑑 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× (L</a:t>
            </a:r>
            <a:r>
              <a:rPr lang="en-IN" sz="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1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+L</a:t>
            </a:r>
            <a:r>
              <a:rPr lang="en-IN" sz="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2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) + W</a:t>
            </a:r>
            <a:r>
              <a:rPr lang="en-IN" sz="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2 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× </a:t>
            </a:r>
            <a:r>
              <a:rPr lang="en-IN" sz="1600" b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L</a:t>
            </a:r>
            <a:r>
              <a:rPr lang="en-IN" sz="800" dirty="0">
                <a:latin typeface="Cambria Math" panose="02040503050406030204" pitchFamily="18" charset="0"/>
              </a:rPr>
              <a:t>2 </a:t>
            </a:r>
            <a:r>
              <a:rPr lang="en-IN" sz="1600" dirty="0">
                <a:latin typeface="Cambria Math" panose="02040503050406030204" pitchFamily="18" charset="0"/>
              </a:rPr>
              <a:t>/2 + L</a:t>
            </a:r>
            <a:r>
              <a:rPr lang="en-IN" sz="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1 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+ W</a:t>
            </a:r>
            <a:r>
              <a:rPr lang="en-IN" sz="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3 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× 𝐿</a:t>
            </a:r>
            <a:r>
              <a:rPr lang="en-IN" sz="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1 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+ 𝑊</a:t>
            </a:r>
            <a:r>
              <a:rPr lang="en-IN" sz="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1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×L</a:t>
            </a:r>
            <a:r>
              <a:rPr lang="en-IN" sz="800" dirty="0">
                <a:latin typeface="Cambria Math" panose="02040503050406030204" pitchFamily="18" charset="0"/>
              </a:rPr>
              <a:t>1  </a:t>
            </a:r>
            <a:r>
              <a:rPr lang="en-IN" dirty="0">
                <a:latin typeface="Cambria Math" panose="02040503050406030204" pitchFamily="18" charset="0"/>
              </a:rPr>
              <a:t>/2</a:t>
            </a:r>
            <a:r>
              <a:rPr lang="en-IN" sz="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  </a:t>
            </a:r>
            <a:endParaRPr lang="en-IN" dirty="0">
              <a:latin typeface="+mn-lt"/>
            </a:endParaRPr>
          </a:p>
          <a:p>
            <a:pPr lvl="3">
              <a:lnSpc>
                <a:spcPct val="150000"/>
              </a:lnSpc>
            </a:pPr>
            <a:r>
              <a:rPr lang="en-IN" dirty="0">
                <a:latin typeface="+mn-lt"/>
              </a:rPr>
              <a:t>        Torque developed at Joint 2:	T</a:t>
            </a:r>
            <a:r>
              <a:rPr lang="en-IN" sz="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2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= F</a:t>
            </a:r>
            <a:r>
              <a:rPr lang="en-IN" sz="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𝑙𝑜𝑎𝑑 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× L</a:t>
            </a:r>
            <a:r>
              <a:rPr lang="en-IN" sz="8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2  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+ W</a:t>
            </a:r>
            <a:r>
              <a:rPr lang="en-IN" sz="1600" b="0" i="0" u="none" strike="noStrike" baseline="-25000" dirty="0">
                <a:solidFill>
                  <a:srgbClr val="000000"/>
                </a:solidFill>
                <a:latin typeface="Cambria Math" panose="02040503050406030204" pitchFamily="18" charset="0"/>
              </a:rPr>
              <a:t>2 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× L</a:t>
            </a:r>
            <a:r>
              <a:rPr lang="en-IN" sz="1600" b="0" i="0" u="none" strike="noStrike" baseline="-25000" dirty="0">
                <a:solidFill>
                  <a:srgbClr val="000000"/>
                </a:solidFill>
                <a:latin typeface="Cambria Math" panose="02040503050406030204" pitchFamily="18" charset="0"/>
              </a:rPr>
              <a:t>2</a:t>
            </a:r>
            <a:r>
              <a:rPr lang="en-IN" sz="1600" b="0" i="0" u="none" strike="noStrike" baseline="0" dirty="0">
                <a:solidFill>
                  <a:srgbClr val="000000"/>
                </a:solidFill>
                <a:latin typeface="Cambria Math" panose="02040503050406030204" pitchFamily="18" charset="0"/>
              </a:rPr>
              <a:t> / 2</a:t>
            </a:r>
          </a:p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</a:rPr>
              <a:t>By Calculating based on the above given formulas, let us consider 200g payload at maximum</a:t>
            </a:r>
          </a:p>
          <a:p>
            <a:pPr lvl="3">
              <a:lnSpc>
                <a:spcPct val="150000"/>
              </a:lnSpc>
            </a:pPr>
            <a:r>
              <a:rPr lang="en-IN" dirty="0">
                <a:latin typeface="+mn-lt"/>
              </a:rPr>
              <a:t>	 we obtain approximate torque value of </a:t>
            </a:r>
          </a:p>
          <a:p>
            <a:pPr lvl="3">
              <a:lnSpc>
                <a:spcPct val="150000"/>
              </a:lnSpc>
            </a:pPr>
            <a:r>
              <a:rPr lang="en-IN" dirty="0">
                <a:latin typeface="+mn-lt"/>
              </a:rPr>
              <a:t>		T1 = 0.9 N-m = 90 N – cm = 9 kgf – cm (max. torque of servo = 10 </a:t>
            </a:r>
            <a:r>
              <a:rPr lang="en-IN" dirty="0" err="1">
                <a:latin typeface="+mn-lt"/>
              </a:rPr>
              <a:t>kgf</a:t>
            </a:r>
            <a:r>
              <a:rPr lang="en-IN" dirty="0">
                <a:latin typeface="+mn-lt"/>
              </a:rPr>
              <a:t>-cm)</a:t>
            </a:r>
          </a:p>
          <a:p>
            <a:pPr lvl="3">
              <a:lnSpc>
                <a:spcPct val="150000"/>
              </a:lnSpc>
            </a:pPr>
            <a:r>
              <a:rPr lang="en-IN" dirty="0">
                <a:latin typeface="+mn-lt"/>
              </a:rPr>
              <a:t>		T2 = 0.3 N-m = 30 N – cm = 3 kgf – cm </a:t>
            </a:r>
          </a:p>
          <a:p>
            <a:pPr>
              <a:lnSpc>
                <a:spcPct val="150000"/>
              </a:lnSpc>
            </a:pPr>
            <a:endParaRPr lang="en-I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8589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816" y="285219"/>
            <a:ext cx="6075784" cy="6106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Calculations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33350"/>
            <a:ext cx="1046584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92B4A6-9318-4490-BD29-335BC79B100E}"/>
              </a:ext>
            </a:extLst>
          </p:cNvPr>
          <p:cNvSpPr txBox="1"/>
          <p:nvPr/>
        </p:nvSpPr>
        <p:spPr>
          <a:xfrm>
            <a:off x="323528" y="819843"/>
            <a:ext cx="8229600" cy="115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dirty="0">
                <a:latin typeface="+mn-lt"/>
              </a:rPr>
              <a:t>DH Parameters</a:t>
            </a:r>
          </a:p>
          <a:p>
            <a:pPr>
              <a:lnSpc>
                <a:spcPct val="150000"/>
              </a:lnSpc>
            </a:pPr>
            <a:endParaRPr lang="en-IN" sz="1800" dirty="0">
              <a:latin typeface="+mn-lt"/>
            </a:endParaRPr>
          </a:p>
          <a:p>
            <a:pPr algn="ctr">
              <a:lnSpc>
                <a:spcPct val="150000"/>
              </a:lnSpc>
            </a:pPr>
            <a:endParaRPr lang="en-IN" sz="11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CBD5035-1262-4AFB-95B8-CEDD6E85D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3066618"/>
                  </p:ext>
                </p:extLst>
              </p:nvPr>
            </p:nvGraphicFramePr>
            <p:xfrm>
              <a:off x="2699792" y="1203920"/>
              <a:ext cx="3024335" cy="928372"/>
            </p:xfrm>
            <a:graphic>
              <a:graphicData uri="http://schemas.openxmlformats.org/drawingml/2006/table">
                <a:tbl>
                  <a:tblPr>
                    <a:tableStyleId>{D2922FA6-0F7D-4D3E-8DE5-DFD6586E4DC3}</a:tableStyleId>
                  </a:tblPr>
                  <a:tblGrid>
                    <a:gridCol w="604867">
                      <a:extLst>
                        <a:ext uri="{9D8B030D-6E8A-4147-A177-3AD203B41FA5}">
                          <a16:colId xmlns:a16="http://schemas.microsoft.com/office/drawing/2014/main" val="212632633"/>
                        </a:ext>
                      </a:extLst>
                    </a:gridCol>
                    <a:gridCol w="604867">
                      <a:extLst>
                        <a:ext uri="{9D8B030D-6E8A-4147-A177-3AD203B41FA5}">
                          <a16:colId xmlns:a16="http://schemas.microsoft.com/office/drawing/2014/main" val="2729544411"/>
                        </a:ext>
                      </a:extLst>
                    </a:gridCol>
                    <a:gridCol w="604867">
                      <a:extLst>
                        <a:ext uri="{9D8B030D-6E8A-4147-A177-3AD203B41FA5}">
                          <a16:colId xmlns:a16="http://schemas.microsoft.com/office/drawing/2014/main" val="3962145702"/>
                        </a:ext>
                      </a:extLst>
                    </a:gridCol>
                    <a:gridCol w="604867">
                      <a:extLst>
                        <a:ext uri="{9D8B030D-6E8A-4147-A177-3AD203B41FA5}">
                          <a16:colId xmlns:a16="http://schemas.microsoft.com/office/drawing/2014/main" val="1084171104"/>
                        </a:ext>
                      </a:extLst>
                    </a:gridCol>
                    <a:gridCol w="604867">
                      <a:extLst>
                        <a:ext uri="{9D8B030D-6E8A-4147-A177-3AD203B41FA5}">
                          <a16:colId xmlns:a16="http://schemas.microsoft.com/office/drawing/2014/main" val="3902971398"/>
                        </a:ext>
                      </a:extLst>
                    </a:gridCol>
                  </a:tblGrid>
                  <a:tr h="1016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IN" sz="1400">
                              <a:effectLst/>
                            </a:rPr>
                            <a:t>i</a:t>
                          </a:r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30887188"/>
                      </a:ext>
                    </a:extLst>
                  </a:tr>
                  <a:tr h="1346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IN" sz="1400">
                              <a:effectLst/>
                            </a:rPr>
                            <a:t>1</a:t>
                          </a:r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IN" sz="1400">
                              <a:effectLst/>
                            </a:rPr>
                            <a:t>0</a:t>
                          </a:r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IN" sz="1400">
                              <a:effectLst/>
                            </a:rPr>
                            <a:t>0</a:t>
                          </a:r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6261273"/>
                      </a:ext>
                    </a:extLst>
                  </a:tr>
                  <a:tr h="1346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IN" sz="1400">
                              <a:effectLst/>
                            </a:rPr>
                            <a:t>2</a:t>
                          </a:r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0920945"/>
                      </a:ext>
                    </a:extLst>
                  </a:tr>
                  <a:tr h="1346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IN" sz="1400">
                              <a:effectLst/>
                            </a:rPr>
                            <a:t>3</a:t>
                          </a:r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IN" sz="1400">
                              <a:effectLst/>
                            </a:rPr>
                            <a:t>0</a:t>
                          </a:r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IN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572807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CBD5035-1262-4AFB-95B8-CEDD6E85DA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3066618"/>
                  </p:ext>
                </p:extLst>
              </p:nvPr>
            </p:nvGraphicFramePr>
            <p:xfrm>
              <a:off x="2699792" y="1203920"/>
              <a:ext cx="3024335" cy="928372"/>
            </p:xfrm>
            <a:graphic>
              <a:graphicData uri="http://schemas.openxmlformats.org/drawingml/2006/table">
                <a:tbl>
                  <a:tblPr>
                    <a:tableStyleId>{D2922FA6-0F7D-4D3E-8DE5-DFD6586E4DC3}</a:tableStyleId>
                  </a:tblPr>
                  <a:tblGrid>
                    <a:gridCol w="604867">
                      <a:extLst>
                        <a:ext uri="{9D8B030D-6E8A-4147-A177-3AD203B41FA5}">
                          <a16:colId xmlns:a16="http://schemas.microsoft.com/office/drawing/2014/main" val="212632633"/>
                        </a:ext>
                      </a:extLst>
                    </a:gridCol>
                    <a:gridCol w="604867">
                      <a:extLst>
                        <a:ext uri="{9D8B030D-6E8A-4147-A177-3AD203B41FA5}">
                          <a16:colId xmlns:a16="http://schemas.microsoft.com/office/drawing/2014/main" val="2729544411"/>
                        </a:ext>
                      </a:extLst>
                    </a:gridCol>
                    <a:gridCol w="604867">
                      <a:extLst>
                        <a:ext uri="{9D8B030D-6E8A-4147-A177-3AD203B41FA5}">
                          <a16:colId xmlns:a16="http://schemas.microsoft.com/office/drawing/2014/main" val="3962145702"/>
                        </a:ext>
                      </a:extLst>
                    </a:gridCol>
                    <a:gridCol w="604867">
                      <a:extLst>
                        <a:ext uri="{9D8B030D-6E8A-4147-A177-3AD203B41FA5}">
                          <a16:colId xmlns:a16="http://schemas.microsoft.com/office/drawing/2014/main" val="1084171104"/>
                        </a:ext>
                      </a:extLst>
                    </a:gridCol>
                    <a:gridCol w="604867">
                      <a:extLst>
                        <a:ext uri="{9D8B030D-6E8A-4147-A177-3AD203B41FA5}">
                          <a16:colId xmlns:a16="http://schemas.microsoft.com/office/drawing/2014/main" val="3902971398"/>
                        </a:ext>
                      </a:extLst>
                    </a:gridCol>
                  </a:tblGrid>
                  <a:tr h="22828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IN" sz="1400">
                              <a:effectLst/>
                            </a:rPr>
                            <a:t>i</a:t>
                          </a:r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99000" t="-23684" r="-300000" b="-3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1010" t="-23684" r="-203030" b="-3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98000" t="-23684" r="-101000" b="-3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2020" t="-23684" r="-2020" b="-342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0887188"/>
                      </a:ext>
                    </a:extLst>
                  </a:tr>
                  <a:tr h="23336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IN" sz="1400">
                              <a:effectLst/>
                            </a:rPr>
                            <a:t>1</a:t>
                          </a:r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99000" t="-123684" r="-300000" b="-2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IN" sz="1400">
                              <a:effectLst/>
                            </a:rPr>
                            <a:t>0</a:t>
                          </a:r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IN" sz="1400">
                              <a:effectLst/>
                            </a:rPr>
                            <a:t>0</a:t>
                          </a:r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2020" t="-123684" r="-2020" b="-2421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261273"/>
                      </a:ext>
                    </a:extLst>
                  </a:tr>
                  <a:tr h="23336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IN" sz="1400">
                              <a:effectLst/>
                            </a:rPr>
                            <a:t>2</a:t>
                          </a:r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99000" t="-217949" r="-300000" b="-1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1010" t="-217949" r="-203030" b="-1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98000" t="-217949" r="-101000" b="-13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2020" t="-217949" r="-2020" b="-135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920945"/>
                      </a:ext>
                    </a:extLst>
                  </a:tr>
                  <a:tr h="23336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IN" sz="1400">
                              <a:effectLst/>
                            </a:rPr>
                            <a:t>3</a:t>
                          </a:r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99000" t="-326316" r="-300000" b="-3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1010" t="-326316" r="-203030" b="-3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en-IN" sz="1400">
                              <a:effectLst/>
                            </a:rPr>
                            <a:t>0</a:t>
                          </a:r>
                          <a:endParaRPr lang="en-IN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Latha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2020" t="-326316" r="-2020" b="-394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72807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89F38E-661F-4630-9C9F-272EA11CBD8F}"/>
                  </a:ext>
                </a:extLst>
              </p:cNvPr>
              <p:cNvSpPr txBox="1"/>
              <p:nvPr/>
            </p:nvSpPr>
            <p:spPr>
              <a:xfrm>
                <a:off x="1835696" y="2025852"/>
                <a:ext cx="4572000" cy="1299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N" sz="1400" baseline="30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i-1</a:t>
                </a:r>
                <a:r>
                  <a:rPr lang="en-IN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</a:t>
                </a:r>
                <a:r>
                  <a:rPr lang="en-IN" sz="14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</a:t>
                </a:r>
                <a:r>
                  <a:rPr lang="en-IN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IN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𝑐𝑜𝑠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𝑠𝑖𝑛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𝑐𝑜𝑠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𝑠𝑖𝑛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𝑠𝑖𝑛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𝑐𝑜𝑠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𝑠𝑖𝑛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𝑐𝑜𝑠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𝑐𝑜𝑠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𝑐𝑜𝑠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𝑠𝑖𝑛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𝑠𝑖𝑛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𝑠𝑖𝑛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𝑐𝑜𝑠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89F38E-661F-4630-9C9F-272EA11C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2025852"/>
                <a:ext cx="4572000" cy="12999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B3AC27-C943-4A19-9927-CEF4B17A2930}"/>
                  </a:ext>
                </a:extLst>
              </p:cNvPr>
              <p:cNvSpPr txBox="1"/>
              <p:nvPr/>
            </p:nvSpPr>
            <p:spPr>
              <a:xfrm>
                <a:off x="57362" y="3295012"/>
                <a:ext cx="9029275" cy="1289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1400" baseline="30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0</a:t>
                </a:r>
                <a:r>
                  <a:rPr lang="en-IN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</a:t>
                </a:r>
                <a:r>
                  <a:rPr lang="en-IN" sz="14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IN" sz="1400" i="1" baseline="-250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IN" sz="1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1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IN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𝑐𝑜𝑠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𝑠𝑖𝑛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𝑠𝑖𝑛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𝑐𝑜𝑠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1400" baseline="30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     1</a:t>
                </a:r>
                <a:r>
                  <a:rPr lang="en-IN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</a:t>
                </a:r>
                <a:r>
                  <a:rPr lang="en-IN" sz="14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IN" sz="1400" i="1" baseline="-250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IN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IN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𝑐𝑜𝑠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𝑠𝑖𝑛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0.15</m:t>
                              </m:r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𝑐𝑜𝑠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𝑠𝑖𝑛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𝑐𝑜𝑠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0.15</m:t>
                              </m:r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𝑠𝑖𝑛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0.01</m:t>
                              </m:r>
                            </m:e>
                          </m:mr>
                          <m:m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   </a:t>
                </a:r>
                <a:r>
                  <a:rPr lang="en-IN" sz="1400" baseline="30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</a:t>
                </a:r>
                <a:r>
                  <a:rPr lang="en-IN" sz="14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</a:t>
                </a:r>
                <a:r>
                  <a:rPr lang="en-IN" sz="14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IN" sz="1400" i="1" baseline="-250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IN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𝑐𝑜𝑠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𝑠𝑖𝑛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0.16</m:t>
                              </m:r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𝑐𝑜𝑠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𝑠𝑖𝑛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𝑐𝑜𝑠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0.16</m:t>
                              </m:r>
                              <m:sSub>
                                <m:sSubPr>
                                  <m:ctrlP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𝑠𝑖𝑛</m:t>
                                  </m:r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0.02</m:t>
                              </m:r>
                            </m:e>
                          </m:mr>
                          <m:m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B3AC27-C943-4A19-9927-CEF4B17A2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2" y="3295012"/>
                <a:ext cx="9029275" cy="12891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433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816" y="285219"/>
            <a:ext cx="6075784" cy="6106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Calculations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33350"/>
            <a:ext cx="1046584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D47777-8146-474E-A53A-C9BCA1D0C74A}"/>
                  </a:ext>
                </a:extLst>
              </p:cNvPr>
              <p:cNvSpPr txBox="1"/>
              <p:nvPr/>
            </p:nvSpPr>
            <p:spPr>
              <a:xfrm>
                <a:off x="525325" y="874262"/>
                <a:ext cx="8229600" cy="3561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N" sz="1600" dirty="0">
                    <a:effectLst/>
                    <a:latin typeface="+mn-lt"/>
                    <a:ea typeface="Times New Roman" panose="02020603050405020304" pitchFamily="18" charset="0"/>
                  </a:rPr>
                  <a:t>Multiplying all the transformation matrices,</a:t>
                </a:r>
              </a:p>
              <a:p>
                <a:pPr algn="ctr"/>
                <a:r>
                  <a:rPr lang="en-IN" sz="1600" dirty="0">
                    <a:effectLst/>
                    <a:latin typeface="+mn-lt"/>
                    <a:ea typeface="Times New Roman" panose="02020603050405020304" pitchFamily="18" charset="0"/>
                  </a:rPr>
                  <a:t>T= </a:t>
                </a:r>
                <a:r>
                  <a:rPr lang="en-IN" sz="1600" baseline="30000" dirty="0">
                    <a:effectLst/>
                    <a:latin typeface="+mn-lt"/>
                    <a:ea typeface="Times New Roman" panose="02020603050405020304" pitchFamily="18" charset="0"/>
                  </a:rPr>
                  <a:t>0</a:t>
                </a:r>
                <a:r>
                  <a:rPr lang="en-IN" sz="1600" dirty="0">
                    <a:effectLst/>
                    <a:latin typeface="+mn-lt"/>
                    <a:ea typeface="Times New Roman" panose="02020603050405020304" pitchFamily="18" charset="0"/>
                  </a:rPr>
                  <a:t>T</a:t>
                </a:r>
                <a:r>
                  <a:rPr lang="en-IN" sz="1600" baseline="-25000" dirty="0">
                    <a:effectLst/>
                    <a:latin typeface="+mn-lt"/>
                    <a:ea typeface="Times New Roman" panose="02020603050405020304" pitchFamily="18" charset="0"/>
                  </a:rPr>
                  <a:t>1</a:t>
                </a:r>
                <a:r>
                  <a:rPr lang="en-IN" sz="1600" dirty="0">
                    <a:effectLst/>
                    <a:latin typeface="+mn-lt"/>
                    <a:ea typeface="Times New Roman" panose="02020603050405020304" pitchFamily="18" charset="0"/>
                  </a:rPr>
                  <a:t>×</a:t>
                </a:r>
                <a:r>
                  <a:rPr lang="en-IN" sz="1600" baseline="30000" dirty="0">
                    <a:effectLst/>
                    <a:latin typeface="+mn-lt"/>
                    <a:ea typeface="Times New Roman" panose="02020603050405020304" pitchFamily="18" charset="0"/>
                  </a:rPr>
                  <a:t>1</a:t>
                </a:r>
                <a:r>
                  <a:rPr lang="en-IN" sz="1600" dirty="0">
                    <a:effectLst/>
                    <a:latin typeface="+mn-lt"/>
                    <a:ea typeface="Times New Roman" panose="02020603050405020304" pitchFamily="18" charset="0"/>
                  </a:rPr>
                  <a:t>T</a:t>
                </a:r>
                <a:r>
                  <a:rPr lang="en-IN" sz="1600" baseline="-25000" dirty="0">
                    <a:effectLst/>
                    <a:latin typeface="+mn-lt"/>
                    <a:ea typeface="Times New Roman" panose="02020603050405020304" pitchFamily="18" charset="0"/>
                  </a:rPr>
                  <a:t>2</a:t>
                </a:r>
                <a:r>
                  <a:rPr lang="en-IN" sz="1600" dirty="0">
                    <a:effectLst/>
                    <a:latin typeface="+mn-lt"/>
                    <a:ea typeface="Times New Roman" panose="02020603050405020304" pitchFamily="18" charset="0"/>
                  </a:rPr>
                  <a:t>×</a:t>
                </a:r>
                <a:r>
                  <a:rPr lang="en-IN" sz="1600" baseline="30000" dirty="0">
                    <a:effectLst/>
                    <a:latin typeface="+mn-lt"/>
                    <a:ea typeface="Times New Roman" panose="02020603050405020304" pitchFamily="18" charset="0"/>
                  </a:rPr>
                  <a:t>2</a:t>
                </a:r>
                <a:r>
                  <a:rPr lang="en-IN" sz="1600" dirty="0">
                    <a:effectLst/>
                    <a:latin typeface="+mn-lt"/>
                    <a:ea typeface="Times New Roman" panose="02020603050405020304" pitchFamily="18" charset="0"/>
                  </a:rPr>
                  <a:t>T</a:t>
                </a:r>
                <a:r>
                  <a:rPr lang="en-IN" sz="1600" baseline="-25000" dirty="0">
                    <a:effectLst/>
                    <a:latin typeface="+mn-lt"/>
                    <a:ea typeface="Times New Roman" panose="02020603050405020304" pitchFamily="18" charset="0"/>
                  </a:rPr>
                  <a:t>3</a:t>
                </a:r>
              </a:p>
              <a:p>
                <a:pPr algn="ctr"/>
                <a:endParaRPr lang="en-IN" sz="1600" baseline="-25000" dirty="0">
                  <a:effectLst/>
                  <a:latin typeface="+mn-lt"/>
                  <a:ea typeface="Times New Roman" panose="02020603050405020304" pitchFamily="18" charset="0"/>
                </a:endParaRPr>
              </a:p>
              <a:p>
                <a:pPr algn="ctr"/>
                <a:r>
                  <a:rPr lang="en-IN" sz="1600" dirty="0">
                    <a:effectLst/>
                    <a:latin typeface="+mn-lt"/>
                    <a:ea typeface="Times New Roman" panose="02020603050405020304" pitchFamily="18" charset="0"/>
                  </a:rPr>
                  <a:t>T</a:t>
                </a:r>
                <a14:m>
                  <m:oMath xmlns:m="http://schemas.openxmlformats.org/officeDocument/2006/math">
                    <m:r>
                      <a:rPr lang="en-IN" sz="1600" i="1" baseline="-250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IN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𝑎𝑐𝑜𝑠</m:t>
                                  </m:r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𝑎𝑠𝑖𝑛</m:t>
                                  </m:r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IN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0.16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𝑎𝑐𝑜𝑠</m:t>
                                  </m:r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IN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+0.02</m:t>
                              </m:r>
                              <m:r>
                                <a:rPr lang="en-IN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r>
                                <a:rPr lang="en-IN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IN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𝑠𝑖𝑛</m:t>
                                  </m:r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𝑑𝑠𝑖𝑛</m:t>
                                  </m:r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IN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0.16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𝑑𝑐𝑜𝑠</m:t>
                                  </m:r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IN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+0.02</m:t>
                              </m:r>
                              <m:r>
                                <a:rPr lang="en-IN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  <m:r>
                                <a:rPr lang="en-IN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IN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𝑠𝑖𝑛</m:t>
                                  </m:r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𝑐𝑜𝑠</m:t>
                                  </m:r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0.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16</m:t>
                                  </m:r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𝑠𝑖𝑛</m:t>
                                  </m:r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IN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+0.01</m:t>
                              </m:r>
                            </m:e>
                          </m:mr>
                          <m:mr>
                            <m:e>
                              <m:r>
                                <a:rPr lang="en-IN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1600" baseline="-25000" dirty="0">
                  <a:effectLst/>
                  <a:latin typeface="+mn-lt"/>
                  <a:ea typeface="Times New Roman" panose="02020603050405020304" pitchFamily="18" charset="0"/>
                </a:endParaRPr>
              </a:p>
              <a:p>
                <a:pPr algn="ctr"/>
                <a:endParaRPr lang="en-IN" sz="1600" baseline="-25000" dirty="0">
                  <a:latin typeface="+mn-lt"/>
                  <a:ea typeface="Times New Roman" panose="02020603050405020304" pitchFamily="18" charset="0"/>
                </a:endParaRPr>
              </a:p>
              <a:p>
                <a:pPr algn="ctr">
                  <a:tabLst>
                    <a:tab pos="5130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en-IN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=0.16×</m:t>
                      </m:r>
                      <m:sSub>
                        <m:sSubPr>
                          <m:ctrlP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𝑎</m:t>
                          </m:r>
                          <m: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×</m:t>
                          </m:r>
                          <m: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+0.02×</m:t>
                      </m:r>
                      <m:r>
                        <a:rPr lang="en-IN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𝑏</m:t>
                      </m:r>
                      <m:r>
                        <a:rPr lang="en-IN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en-IN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𝑐</m:t>
                      </m:r>
                      <m:r>
                        <a:rPr lang="en-IN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IN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ctr">
                  <a:tabLst>
                    <a:tab pos="51308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𝑦</m:t>
                      </m:r>
                      <m:r>
                        <a:rPr lang="en-IN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N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0.16×</m:t>
                      </m:r>
                      <m:r>
                        <a:rPr lang="en-IN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𝑑</m:t>
                      </m:r>
                      <m:r>
                        <a:rPr lang="en-IN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+0.02×</m:t>
                      </m:r>
                      <m:r>
                        <a:rPr lang="en-IN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𝑒</m:t>
                      </m:r>
                      <m:r>
                        <a:rPr lang="en-IN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en-IN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𝑓</m:t>
                      </m:r>
                    </m:oMath>
                  </m:oMathPara>
                </a14:m>
                <a:endParaRPr lang="en-IN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IN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        </m:t>
                    </m:r>
                    <m:r>
                      <a:rPr lang="en-IN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𝑧</m:t>
                    </m:r>
                    <m:r>
                      <a:rPr lang="en-IN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=0.16×</m:t>
                    </m:r>
                    <m:sSub>
                      <m:sSub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𝑠𝑖𝑛</m:t>
                        </m:r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IN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+0.01                                 </m:t>
                    </m:r>
                  </m:oMath>
                </a14:m>
                <a:r>
                  <a:rPr lang="en-IN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</a:p>
              <a:p>
                <a:pPr algn="just">
                  <a:spcAft>
                    <a:spcPts val="1200"/>
                  </a:spcAft>
                </a:pPr>
                <a:r>
                  <a:rPr lang="en-IN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Let θ</a:t>
                </a:r>
                <a:r>
                  <a:rPr lang="en-IN" sz="16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r>
                  <a:rPr lang="en-IN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 0°, θ</a:t>
                </a:r>
                <a:r>
                  <a:rPr lang="en-IN" sz="16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 </a:t>
                </a:r>
                <a:r>
                  <a:rPr lang="en-IN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 90°, θ</a:t>
                </a:r>
                <a:r>
                  <a:rPr lang="en-IN" sz="16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 </a:t>
                </a:r>
                <a:r>
                  <a:rPr lang="en-IN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= 30° </a:t>
                </a:r>
              </a:p>
              <a:p>
                <a:pPr algn="ctr"/>
                <a:r>
                  <a:rPr lang="en-IN" sz="1600" baseline="-25000" dirty="0">
                    <a:effectLst/>
                    <a:latin typeface="+mn-lt"/>
                    <a:ea typeface="Times New Roman" panose="02020603050405020304" pitchFamily="18" charset="0"/>
                  </a:rPr>
                  <a:t>  </a:t>
                </a:r>
                <a:endParaRPr lang="en-IN" sz="1600" dirty="0">
                  <a:effectLst/>
                  <a:latin typeface="+mn-lt"/>
                  <a:ea typeface="Times New Roman" panose="02020603050405020304" pitchFamily="18" charset="0"/>
                </a:endParaRPr>
              </a:p>
              <a:p>
                <a:pPr lvl="3" algn="ctr"/>
                <a:endParaRPr lang="en-IN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D47777-8146-474E-A53A-C9BCA1D0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25" y="874262"/>
                <a:ext cx="8229600" cy="3561488"/>
              </a:xfrm>
              <a:prstGeom prst="rect">
                <a:avLst/>
              </a:prstGeom>
              <a:blipFill>
                <a:blip r:embed="rId3"/>
                <a:stretch>
                  <a:fillRect l="-370" t="-5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D7A91E1-6794-4EA6-975C-94F4BA824FEF}"/>
                  </a:ext>
                </a:extLst>
              </p:cNvPr>
              <p:cNvSpPr/>
              <p:nvPr/>
            </p:nvSpPr>
            <p:spPr>
              <a:xfrm>
                <a:off x="498347" y="4072270"/>
                <a:ext cx="4073653" cy="51570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𝑥</m:t>
                      </m:r>
                      <m:r>
                        <a:rPr lang="en-IN" sz="14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=2</m:t>
                      </m:r>
                      <m:r>
                        <a:rPr lang="en-IN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𝑐𝑚</m:t>
                      </m:r>
                      <m:r>
                        <a:rPr lang="en-IN" sz="1400" b="0" i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IN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𝑦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=15</m:t>
                      </m:r>
                      <m:r>
                        <a:rPr lang="en-IN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𝑐𝑚</m:t>
                      </m:r>
                      <m:r>
                        <a:rPr lang="en-IN" sz="1400" b="0" i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       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𝑧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=15</m:t>
                      </m:r>
                      <m:r>
                        <a:rPr lang="en-IN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𝑐𝑚</m:t>
                      </m:r>
                    </m:oMath>
                  </m:oMathPara>
                </a14:m>
                <a:endParaRPr lang="en-IN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D7A91E1-6794-4EA6-975C-94F4BA824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47" y="4072270"/>
                <a:ext cx="4073653" cy="5157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F763C29-C88E-4D59-B6FE-1D66C66E6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20" t="7621" r="21590" b="12064"/>
          <a:stretch/>
        </p:blipFill>
        <p:spPr>
          <a:xfrm>
            <a:off x="6339136" y="2715766"/>
            <a:ext cx="2141438" cy="232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13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76200" y="219688"/>
            <a:ext cx="6462600" cy="6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070C0"/>
                </a:solidFill>
              </a:rPr>
              <a:t>Assembly Views for Reference</a:t>
            </a:r>
            <a:endParaRPr sz="2800" dirty="0">
              <a:solidFill>
                <a:srgbClr val="0070C0"/>
              </a:solidFill>
            </a:endParaRPr>
          </a:p>
        </p:txBody>
      </p:sp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74676"/>
            <a:ext cx="1046584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F4E274-B619-47FE-8811-2C83BE390F47}"/>
              </a:ext>
            </a:extLst>
          </p:cNvPr>
          <p:cNvSpPr txBox="1"/>
          <p:nvPr/>
        </p:nvSpPr>
        <p:spPr>
          <a:xfrm>
            <a:off x="1556737" y="2624506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Front 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4457A1-7951-499B-AE12-814DA6F7DC83}"/>
              </a:ext>
            </a:extLst>
          </p:cNvPr>
          <p:cNvSpPr txBox="1"/>
          <p:nvPr/>
        </p:nvSpPr>
        <p:spPr>
          <a:xfrm>
            <a:off x="5426483" y="2618748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Side View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427A18-A050-4939-88D1-38BD75FF7A70}"/>
              </a:ext>
            </a:extLst>
          </p:cNvPr>
          <p:cNvSpPr txBox="1"/>
          <p:nvPr/>
        </p:nvSpPr>
        <p:spPr>
          <a:xfrm>
            <a:off x="1556908" y="4652737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Top 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A6E5D4-611D-40B4-8DE6-FD0CA97970F8}"/>
              </a:ext>
            </a:extLst>
          </p:cNvPr>
          <p:cNvSpPr txBox="1"/>
          <p:nvPr/>
        </p:nvSpPr>
        <p:spPr>
          <a:xfrm>
            <a:off x="5426483" y="4652736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Isometric 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0A28B0-CD64-4250-8D6E-EE68832999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72" r="12891"/>
          <a:stretch/>
        </p:blipFill>
        <p:spPr>
          <a:xfrm>
            <a:off x="4846191" y="2993838"/>
            <a:ext cx="2743200" cy="16739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D58617-82DB-47F5-AE49-299108C2C6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58" r="14467"/>
          <a:stretch/>
        </p:blipFill>
        <p:spPr>
          <a:xfrm>
            <a:off x="4944037" y="860283"/>
            <a:ext cx="2547508" cy="17114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81A8B1-235A-43E0-9DBB-AC4E684B65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15" r="12283"/>
          <a:stretch/>
        </p:blipFill>
        <p:spPr>
          <a:xfrm>
            <a:off x="952596" y="2993838"/>
            <a:ext cx="2743200" cy="16588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02A9E4-8882-4DFE-BA88-F13323D56D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956" r="13532"/>
          <a:stretch/>
        </p:blipFill>
        <p:spPr>
          <a:xfrm>
            <a:off x="952596" y="967322"/>
            <a:ext cx="2732281" cy="162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29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3600325" y="447398"/>
            <a:ext cx="19431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ABSTRACT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42598"/>
            <a:ext cx="1060760" cy="990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C34A84-9DF2-4C64-8957-1A53838B5F41}"/>
              </a:ext>
            </a:extLst>
          </p:cNvPr>
          <p:cNvSpPr txBox="1"/>
          <p:nvPr/>
        </p:nvSpPr>
        <p:spPr>
          <a:xfrm>
            <a:off x="666617" y="2038350"/>
            <a:ext cx="7848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›"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small scale industries, skilled labor is required for quality inspection where time consumption, fatigue is higher and accuracy is lower.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›"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project that we propose, is a solution to inspect the product’s quality using deep learning and handling them with an anthropomorphic robot.</a:t>
            </a:r>
          </a:p>
          <a:p>
            <a:pPr marL="285750" indent="-285750">
              <a:lnSpc>
                <a:spcPct val="150000"/>
              </a:lnSpc>
              <a:buFont typeface="Calibri" panose="020F0502020204030204" pitchFamily="34" charset="0"/>
              <a:buChar char="›"/>
            </a:pPr>
            <a:r>
              <a:rPr lang="en-US" sz="1600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kind of integration can lead to segregating good and bad products using deep learning so that we can expect the removal of defects with greater accuracy.</a:t>
            </a: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76200" y="219688"/>
            <a:ext cx="6462600" cy="6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070C0"/>
                </a:solidFill>
              </a:rPr>
              <a:t>Results – Working Video</a:t>
            </a:r>
            <a:endParaRPr sz="2800" dirty="0">
              <a:solidFill>
                <a:srgbClr val="0070C0"/>
              </a:solidFill>
            </a:endParaRPr>
          </a:p>
        </p:txBody>
      </p:sp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74676"/>
            <a:ext cx="1046584" cy="914400"/>
          </a:xfrm>
          <a:prstGeom prst="rect">
            <a:avLst/>
          </a:prstGeom>
        </p:spPr>
      </p:pic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F027C1BD-C6EB-4349-A312-132FE8573B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0" y="895350"/>
            <a:ext cx="6096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2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76200" y="219688"/>
            <a:ext cx="6462600" cy="6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070C0"/>
                </a:solidFill>
              </a:rPr>
              <a:t>Results – Setup Images during testing</a:t>
            </a:r>
            <a:endParaRPr sz="2800" dirty="0">
              <a:solidFill>
                <a:srgbClr val="0070C0"/>
              </a:solidFill>
            </a:endParaRPr>
          </a:p>
        </p:txBody>
      </p:sp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74676"/>
            <a:ext cx="1046584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1FC7A-6D98-4FA0-88F8-84DEDEAEA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16" y="1362310"/>
            <a:ext cx="4024768" cy="3020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9511D3-0B17-44A8-8F4D-805E435CF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43"/>
          <a:stretch/>
        </p:blipFill>
        <p:spPr>
          <a:xfrm>
            <a:off x="4860032" y="1350782"/>
            <a:ext cx="3744416" cy="302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31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76200" y="219688"/>
            <a:ext cx="6462600" cy="6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0070C0"/>
                </a:solidFill>
              </a:rPr>
              <a:t>Results &amp; Conclusion</a:t>
            </a:r>
            <a:endParaRPr sz="2800" dirty="0">
              <a:solidFill>
                <a:srgbClr val="0070C0"/>
              </a:solidFill>
            </a:endParaRPr>
          </a:p>
        </p:txBody>
      </p:sp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74676"/>
            <a:ext cx="1046584" cy="914400"/>
          </a:xfrm>
          <a:prstGeom prst="rect">
            <a:avLst/>
          </a:prstGeom>
        </p:spPr>
      </p:pic>
      <p:sp>
        <p:nvSpPr>
          <p:cNvPr id="6" name="Google Shape;144;p19">
            <a:extLst>
              <a:ext uri="{FF2B5EF4-FFF2-40B4-BE49-F238E27FC236}">
                <a16:creationId xmlns:a16="http://schemas.microsoft.com/office/drawing/2014/main" id="{917DBB7F-E3BD-4124-ABA6-A738EE3A10FF}"/>
              </a:ext>
            </a:extLst>
          </p:cNvPr>
          <p:cNvSpPr txBox="1">
            <a:spLocks/>
          </p:cNvSpPr>
          <p:nvPr/>
        </p:nvSpPr>
        <p:spPr>
          <a:xfrm>
            <a:off x="240634" y="848488"/>
            <a:ext cx="8077200" cy="28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Lato" panose="020F0502020204030203" pitchFamily="34" charset="0"/>
              <a:buChar char="›"/>
            </a:pPr>
            <a:r>
              <a:rPr lang="en-IN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managed to identify whether the lemon is normal or defective.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Lato" panose="020F0502020204030203" pitchFamily="34" charset="0"/>
              <a:buChar char="›"/>
            </a:pPr>
            <a:r>
              <a:rPr lang="en-IN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were able to perform the robot operation based on the input obtained from the identification using deep learning algorithm.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Lato" panose="020F0502020204030203" pitchFamily="34" charset="0"/>
              <a:buChar char="›"/>
            </a:pPr>
            <a:r>
              <a:rPr lang="en-IN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Segregation was performed successfully for both normal and defective lemons.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Lato" panose="020F0502020204030203" pitchFamily="34" charset="0"/>
              <a:buChar char="›"/>
            </a:pPr>
            <a:r>
              <a:rPr lang="en-IN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the operation, the time taken is as follows: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IN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Lato" panose="020F0502020204030203" pitchFamily="34" charset="0"/>
              <a:buChar char="›"/>
            </a:pPr>
            <a:endParaRPr lang="en-IN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Lato" panose="020F0502020204030203" pitchFamily="34" charset="0"/>
              <a:buChar char="›"/>
            </a:pPr>
            <a:endParaRPr lang="en-IN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Lato" panose="020F0502020204030203" pitchFamily="34" charset="0"/>
              <a:buChar char="›"/>
            </a:pPr>
            <a:endParaRPr lang="en-IN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Lato" panose="020F0502020204030203" pitchFamily="34" charset="0"/>
              <a:buChar char="›"/>
            </a:pPr>
            <a:endParaRPr lang="en-IN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Lato" panose="020F0502020204030203" pitchFamily="34" charset="0"/>
              <a:buChar char="›"/>
            </a:pPr>
            <a:endParaRPr lang="en-IN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Lato" panose="020F0502020204030203" pitchFamily="34" charset="0"/>
              <a:buChar char="›"/>
            </a:pPr>
            <a:endParaRPr lang="en-IN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EDD42A9-DA06-4F32-A0C0-CE0F1A5FA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672806"/>
              </p:ext>
            </p:extLst>
          </p:nvPr>
        </p:nvGraphicFramePr>
        <p:xfrm>
          <a:off x="978497" y="3291830"/>
          <a:ext cx="6601474" cy="1095752"/>
        </p:xfrm>
        <a:graphic>
          <a:graphicData uri="http://schemas.openxmlformats.org/drawingml/2006/table">
            <a:tbl>
              <a:tblPr firstRow="1" bandRow="1">
                <a:tableStyleId>{D2922FA6-0F7D-4D3E-8DE5-DFD6586E4DC3}</a:tableStyleId>
              </a:tblPr>
              <a:tblGrid>
                <a:gridCol w="4105874">
                  <a:extLst>
                    <a:ext uri="{9D8B030D-6E8A-4147-A177-3AD203B41FA5}">
                      <a16:colId xmlns:a16="http://schemas.microsoft.com/office/drawing/2014/main" val="2395913159"/>
                    </a:ext>
                  </a:extLst>
                </a:gridCol>
                <a:gridCol w="2495600">
                  <a:extLst>
                    <a:ext uri="{9D8B030D-6E8A-4147-A177-3AD203B41FA5}">
                      <a16:colId xmlns:a16="http://schemas.microsoft.com/office/drawing/2014/main" val="2587220988"/>
                    </a:ext>
                  </a:extLst>
                </a:gridCol>
              </a:tblGrid>
              <a:tr h="354072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Total Cycle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40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288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Time Taken for Normal Lemon Segregation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17 seconds approx.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195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Time taken for Defective Lemon Segregation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n-lt"/>
                        </a:rPr>
                        <a:t>17 seconds approx.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816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850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816" y="285219"/>
            <a:ext cx="2341984" cy="6106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References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33350"/>
            <a:ext cx="1046584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99EBA0-3A18-470F-A7B7-FB3E8081D8C9}"/>
              </a:ext>
            </a:extLst>
          </p:cNvPr>
          <p:cNvSpPr txBox="1"/>
          <p:nvPr/>
        </p:nvSpPr>
        <p:spPr>
          <a:xfrm>
            <a:off x="237693" y="1255748"/>
            <a:ext cx="8514184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chemeClr val="tx2">
                    <a:lumMod val="10000"/>
                  </a:schemeClr>
                </a:solidFill>
                <a:latin typeface="+mj-lt"/>
                <a:cs typeface="Calibri" panose="020F0502020204030204" pitchFamily="34" charset="0"/>
              </a:rPr>
              <a:t>Machine vision based fruit classification and grading (July 2017), Sapan Naik, Bankim Patel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chemeClr val="tx2">
                    <a:lumMod val="10000"/>
                  </a:schemeClr>
                </a:solidFill>
                <a:latin typeface="+mj-lt"/>
                <a:cs typeface="Calibri" panose="020F0502020204030204" pitchFamily="34" charset="0"/>
              </a:rPr>
              <a:t>Quality recognition of banana images using classifiers (January 2020), Dr.A.Anushya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chemeClr val="tx2">
                    <a:lumMod val="10000"/>
                  </a:schemeClr>
                </a:solidFill>
                <a:latin typeface="+mj-lt"/>
                <a:cs typeface="Calibri" panose="020F0502020204030204" pitchFamily="34" charset="0"/>
              </a:rPr>
              <a:t>Review for the current performances for machine visions in industrial robotic welding and drilling tasks (May 2020), Hamza Alzarok, Simon Fletcher, Naeem S.Mian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chemeClr val="tx2">
                    <a:lumMod val="10000"/>
                  </a:schemeClr>
                </a:solidFill>
                <a:latin typeface="+mj-lt"/>
                <a:cs typeface="Calibri" panose="020F0502020204030204" pitchFamily="34" charset="0"/>
              </a:rPr>
              <a:t> Modeling and Development of a five DoF vision based remote operated robotic arm (November 2019), Shahriar Rahman Fahim, Md Rashiduzzaman, Sanjay Dey, Md Sakhawat Hosen</a:t>
            </a:r>
            <a:endParaRPr lang="en-IN" sz="1600" i="0" dirty="0">
              <a:solidFill>
                <a:schemeClr val="tx2">
                  <a:lumMod val="10000"/>
                </a:schemeClr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713823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52400" y="247650"/>
            <a:ext cx="6462600" cy="6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Objectives 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66700" y="1123950"/>
            <a:ext cx="8610600" cy="28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reduce the human labor in fruit segregation tasks in small scale industries.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reduce the time consumption in fruit segregation process and thereby increasing the processing speed.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achieve estimated real-time accuracy while computation.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promote automation among the growing sectors.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endParaRPr lang="en-US" sz="1600" i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33350"/>
            <a:ext cx="1046584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228600" y="1162050"/>
            <a:ext cx="8077200" cy="28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Lato" panose="020F0502020204030203" pitchFamily="34" charset="0"/>
              <a:buChar char="›"/>
            </a:pPr>
            <a:r>
              <a:rPr lang="en-IN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improved, area of application and subject to be handled can be varied.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Lato" panose="020F0502020204030203" pitchFamily="34" charset="0"/>
              <a:buChar char="›"/>
            </a:pPr>
            <a:r>
              <a:rPr lang="en-IN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good imaging sensors, computational capabilities can certainly be improvised.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Lato" panose="020F0502020204030203" pitchFamily="34" charset="0"/>
              <a:buChar char="›"/>
            </a:pPr>
            <a:r>
              <a:rPr lang="en-IN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implemented in a large scale based on the needs.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Lato" panose="020F0502020204030203" pitchFamily="34" charset="0"/>
              <a:buChar char="›"/>
            </a:pPr>
            <a:r>
              <a:rPr lang="en-IN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Advancement in Machine vision to increase the flexibility of the process.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Lato" panose="020F0502020204030203" pitchFamily="34" charset="0"/>
              <a:buChar char="›"/>
            </a:pPr>
            <a:r>
              <a:rPr lang="en-IN" sz="16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Speed of the process can be improved based on the situation.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Lato" panose="020F0502020204030203" pitchFamily="34" charset="0"/>
              <a:buChar char="›"/>
            </a:pPr>
            <a:endParaRPr lang="en-IN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Lato" panose="020F0502020204030203" pitchFamily="34" charset="0"/>
              <a:buChar char="›"/>
            </a:pPr>
            <a:endParaRPr lang="en-IN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Lato" panose="020F0502020204030203" pitchFamily="34" charset="0"/>
              <a:buChar char="›"/>
            </a:pPr>
            <a:endParaRPr lang="en-IN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Lato" panose="020F0502020204030203" pitchFamily="34" charset="0"/>
              <a:buChar char="›"/>
            </a:pPr>
            <a:endParaRPr lang="en-IN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Lato" panose="020F0502020204030203" pitchFamily="34" charset="0"/>
              <a:buChar char="›"/>
            </a:pPr>
            <a:endParaRPr lang="en-IN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Lato" panose="020F0502020204030203" pitchFamily="34" charset="0"/>
              <a:buChar char="›"/>
            </a:pPr>
            <a:endParaRPr lang="en-IN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Lato" panose="020F0502020204030203" pitchFamily="34" charset="0"/>
              <a:buChar char="›"/>
            </a:pPr>
            <a:endParaRPr lang="en-IN" sz="1600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28600" y="296407"/>
            <a:ext cx="1828800" cy="5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Scope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33350"/>
            <a:ext cx="1046584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33350"/>
            <a:ext cx="1046584" cy="914400"/>
          </a:xfrm>
          <a:prstGeom prst="rect">
            <a:avLst/>
          </a:prstGeom>
        </p:spPr>
      </p:pic>
      <p:sp>
        <p:nvSpPr>
          <p:cNvPr id="8" name="Google Shape;152;p20">
            <a:extLst>
              <a:ext uri="{FF2B5EF4-FFF2-40B4-BE49-F238E27FC236}">
                <a16:creationId xmlns:a16="http://schemas.microsoft.com/office/drawing/2014/main" id="{21C09C09-B39F-4538-9767-D500FE8C62CF}"/>
              </a:ext>
            </a:extLst>
          </p:cNvPr>
          <p:cNvSpPr txBox="1">
            <a:spLocks/>
          </p:cNvSpPr>
          <p:nvPr/>
        </p:nvSpPr>
        <p:spPr>
          <a:xfrm>
            <a:off x="108098" y="380850"/>
            <a:ext cx="35814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Literature Survey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AB4EFF-B345-4C42-ACD0-94768B64C3DD}"/>
              </a:ext>
            </a:extLst>
          </p:cNvPr>
          <p:cNvSpPr txBox="1">
            <a:spLocks/>
          </p:cNvSpPr>
          <p:nvPr/>
        </p:nvSpPr>
        <p:spPr>
          <a:xfrm>
            <a:off x="149912" y="1047750"/>
            <a:ext cx="8961120" cy="1828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14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Survey 1:</a:t>
            </a:r>
            <a:r>
              <a:rPr lang="en-IN" sz="1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i="0" u="none" strike="noStrike" baseline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Pick-place of dynamic objects by robot manipulator based on deep learning and easy user interface teaching systems (2017)</a:t>
            </a:r>
            <a:endParaRPr lang="en-IN" sz="1400" i="0" u="none" strike="noStrike" baseline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n-IN" sz="1400" i="1" dirty="0">
                <a:solidFill>
                  <a:schemeClr val="tx1">
                    <a:lumMod val="50000"/>
                  </a:schemeClr>
                </a:solidFill>
              </a:rPr>
              <a:t>Author: Delowar Hossain, Genci Capi, Mitsuru Jindai, Shin-</a:t>
            </a:r>
            <a:r>
              <a:rPr lang="en-IN" sz="1400" i="1" dirty="0" err="1">
                <a:solidFill>
                  <a:schemeClr val="tx1">
                    <a:lumMod val="50000"/>
                  </a:schemeClr>
                </a:solidFill>
              </a:rPr>
              <a:t>ichiro</a:t>
            </a:r>
            <a:r>
              <a:rPr lang="en-IN" sz="1400" i="1" dirty="0">
                <a:solidFill>
                  <a:schemeClr val="tx1">
                    <a:lumMod val="50000"/>
                  </a:schemeClr>
                </a:solidFill>
              </a:rPr>
              <a:t> Kaneko</a:t>
            </a:r>
          </a:p>
          <a:p>
            <a:r>
              <a:rPr lang="fi-FI" sz="1400" dirty="0">
                <a:solidFill>
                  <a:schemeClr val="tx1">
                    <a:lumMod val="50000"/>
                  </a:schemeClr>
                </a:solidFill>
              </a:rPr>
              <a:t>Inspection through USB and application of DBNN to recognize objects and work on them accordingly.</a:t>
            </a:r>
          </a:p>
          <a:p>
            <a:r>
              <a:rPr lang="fi-FI" sz="1400" dirty="0">
                <a:solidFill>
                  <a:schemeClr val="tx1">
                    <a:lumMod val="50000"/>
                  </a:schemeClr>
                </a:solidFill>
              </a:rPr>
              <a:t>Uses three different methods of Teaching methods for the DBNN to learn on itself and operate with ease.</a:t>
            </a:r>
          </a:p>
          <a:p>
            <a:r>
              <a:rPr lang="fi-FI" sz="1400" dirty="0">
                <a:solidFill>
                  <a:schemeClr val="tx1">
                    <a:lumMod val="50000"/>
                  </a:schemeClr>
                </a:solidFill>
              </a:rPr>
              <a:t>Also explains about the accuracy achieved as well as the approach to operate with the robot.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186415-90F1-4AD8-A784-15BA1958AE51}"/>
              </a:ext>
            </a:extLst>
          </p:cNvPr>
          <p:cNvSpPr txBox="1">
            <a:spLocks/>
          </p:cNvSpPr>
          <p:nvPr/>
        </p:nvSpPr>
        <p:spPr>
          <a:xfrm>
            <a:off x="149912" y="2906268"/>
            <a:ext cx="8745272" cy="1828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IN" sz="1400" i="0" u="none" strike="noStrike" baseline="0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0D1D7C-EBE2-4572-9AFD-D80E85AEA240}"/>
              </a:ext>
            </a:extLst>
          </p:cNvPr>
          <p:cNvSpPr txBox="1">
            <a:spLocks/>
          </p:cNvSpPr>
          <p:nvPr/>
        </p:nvSpPr>
        <p:spPr>
          <a:xfrm>
            <a:off x="149912" y="2868133"/>
            <a:ext cx="8961120" cy="19514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14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Survey 2: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Learning-Based Object Classification and Position Estimation Pipeline for Potential Use in Robotized Pick-and-Place Operations</a:t>
            </a:r>
            <a:r>
              <a:rPr lang="en-IN" sz="1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(2020)</a:t>
            </a:r>
          </a:p>
          <a:p>
            <a:pPr marL="0" indent="0" algn="l">
              <a:buNone/>
            </a:pPr>
            <a:r>
              <a:rPr lang="en-IN" sz="14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Author: Sergey </a:t>
            </a:r>
            <a:r>
              <a:rPr lang="en-IN" sz="1400" i="1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Soltan</a:t>
            </a:r>
            <a:r>
              <a:rPr lang="en-IN" sz="14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sz="1400" i="1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Artemiy</a:t>
            </a:r>
            <a:r>
              <a:rPr lang="en-IN" sz="14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400" i="1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Oleinikov</a:t>
            </a:r>
            <a:r>
              <a:rPr lang="en-IN" sz="14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M. </a:t>
            </a:r>
            <a:r>
              <a:rPr lang="en-IN" sz="1400" i="1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Fatih</a:t>
            </a:r>
            <a:r>
              <a:rPr lang="en-IN" sz="14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400" i="1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Demirci</a:t>
            </a:r>
            <a:r>
              <a:rPr lang="en-IN" sz="1400" i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Almas </a:t>
            </a:r>
            <a:r>
              <a:rPr lang="en-IN" sz="1400" i="1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Shintemirov</a:t>
            </a:r>
            <a:endParaRPr lang="en-IN" sz="1400" i="1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The authors present a novel unified framework for object detection and classification using a combination of point cloud processing and deep learning techniques. 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The proposed model uses two streams that recognize objects on RGB and depth data separately and combines the two in later stages to classify objects. </a:t>
            </a:r>
          </a:p>
        </p:txBody>
      </p:sp>
    </p:spTree>
    <p:extLst>
      <p:ext uri="{BB962C8B-B14F-4D97-AF65-F5344CB8AC3E}">
        <p14:creationId xmlns:p14="http://schemas.microsoft.com/office/powerpoint/2010/main" val="9408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816" y="285219"/>
            <a:ext cx="3637384" cy="6106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DL Flow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33350"/>
            <a:ext cx="1046584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A1111D-F13B-4B64-8A4B-ED5FD15A8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84" y="1114645"/>
            <a:ext cx="7162800" cy="3456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C44ED4-56B9-427A-8CC6-BC618757FAB4}"/>
              </a:ext>
            </a:extLst>
          </p:cNvPr>
          <p:cNvSpPr txBox="1"/>
          <p:nvPr/>
        </p:nvSpPr>
        <p:spPr>
          <a:xfrm>
            <a:off x="3370684" y="22673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rgbClr val="0070C0"/>
                </a:solidFill>
              </a:rPr>
              <a:t>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F62820-9B5B-4950-9B17-E986FFFA1A09}"/>
              </a:ext>
            </a:extLst>
          </p:cNvPr>
          <p:cNvSpPr txBox="1"/>
          <p:nvPr/>
        </p:nvSpPr>
        <p:spPr>
          <a:xfrm>
            <a:off x="2656892" y="2918532"/>
            <a:ext cx="363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rgbClr val="0070C0"/>
                </a:solidFill>
              </a:rPr>
              <a:t>Testing And Operation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00AC45-4E05-4C72-AF77-291C47717A43}"/>
              </a:ext>
            </a:extLst>
          </p:cNvPr>
          <p:cNvCxnSpPr>
            <a:cxnSpLocks/>
          </p:cNvCxnSpPr>
          <p:nvPr/>
        </p:nvCxnSpPr>
        <p:spPr>
          <a:xfrm>
            <a:off x="561796" y="2724150"/>
            <a:ext cx="77440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33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816" y="285219"/>
            <a:ext cx="3637384" cy="6106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Circuit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33350"/>
            <a:ext cx="1046584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707FA-1365-4B79-A8ED-342C58FB5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47750"/>
            <a:ext cx="7162800" cy="37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22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816" y="285219"/>
            <a:ext cx="3637384" cy="61066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Block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33350"/>
            <a:ext cx="1046584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BA450D-BAEF-4081-9EF7-8C69BEA40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895881"/>
            <a:ext cx="7344816" cy="40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99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816" y="285219"/>
            <a:ext cx="3484984" cy="53393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Pyfirmata Library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33350"/>
            <a:ext cx="1046584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DDBAF-4A16-4904-BB4F-D9F807829189}"/>
              </a:ext>
            </a:extLst>
          </p:cNvPr>
          <p:cNvSpPr txBox="1"/>
          <p:nvPr/>
        </p:nvSpPr>
        <p:spPr>
          <a:xfrm>
            <a:off x="693980" y="1047750"/>
            <a:ext cx="7696200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0" i="0" dirty="0">
                <a:solidFill>
                  <a:srgbClr val="464646"/>
                </a:solidFill>
                <a:effectLst/>
                <a:latin typeface="+mn-lt"/>
              </a:rPr>
              <a:t>pyFirmata is a Python interface for the </a:t>
            </a:r>
            <a:r>
              <a:rPr lang="en-IN" sz="1600" b="0" i="0" u="none" strike="noStrike" dirty="0">
                <a:solidFill>
                  <a:srgbClr val="006DAD"/>
                </a:solidFill>
                <a:effectLst/>
                <a:latin typeface="+mn-lt"/>
                <a:hlinkClick r:id="rId3"/>
              </a:rPr>
              <a:t>Firmata</a:t>
            </a:r>
            <a:r>
              <a:rPr lang="en-IN" sz="1600" b="0" i="0" dirty="0">
                <a:solidFill>
                  <a:srgbClr val="464646"/>
                </a:solidFill>
                <a:effectLst/>
                <a:latin typeface="+mn-lt"/>
              </a:rPr>
              <a:t> protocol.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Firmata is a generic protocol for communicating with microcontrollers from software on a host computer.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It is intended to work with any host computer software package.</a:t>
            </a:r>
          </a:p>
          <a:p>
            <a:pPr>
              <a:lnSpc>
                <a:spcPct val="150000"/>
              </a:lnSpc>
            </a:pPr>
            <a:endParaRPr lang="en-IN" sz="16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57B87-E5CA-4DE4-A2CF-6B3768E30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763998"/>
            <a:ext cx="6043317" cy="462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2E694D-4A2E-46B1-AC7B-DD25974BF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511" y="3562347"/>
            <a:ext cx="1236940" cy="1237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315D7C-00EE-4259-ADCD-7655C94C5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489" y="3644845"/>
            <a:ext cx="1907400" cy="107291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13C9B6E-33FF-46EC-BA32-B778D8584918}"/>
              </a:ext>
            </a:extLst>
          </p:cNvPr>
          <p:cNvSpPr/>
          <p:nvPr/>
        </p:nvSpPr>
        <p:spPr>
          <a:xfrm>
            <a:off x="3980688" y="4019550"/>
            <a:ext cx="762000" cy="22860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182918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Batch 1 - Project Phase 2 Review 3</Template>
  <TotalTime>124</TotalTime>
  <Words>1417</Words>
  <Application>Microsoft Office PowerPoint</Application>
  <PresentationFormat>On-screen Show (16:9)</PresentationFormat>
  <Paragraphs>224</Paragraphs>
  <Slides>23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Cambria Math</vt:lpstr>
      <vt:lpstr>Arial</vt:lpstr>
      <vt:lpstr>Raleway</vt:lpstr>
      <vt:lpstr>Lato</vt:lpstr>
      <vt:lpstr>Times New Roman</vt:lpstr>
      <vt:lpstr>Antonio template</vt:lpstr>
      <vt:lpstr>MACHINE VISION BASED AUTOMATED 3-DoF ARTICULATED ROBOT FOR FRUIT DEFECT IDENTIFICATION AND SEGREGATION</vt:lpstr>
      <vt:lpstr>PowerPoint Presentation</vt:lpstr>
      <vt:lpstr>Objectives </vt:lpstr>
      <vt:lpstr>Scope</vt:lpstr>
      <vt:lpstr>PowerPoint Presentation</vt:lpstr>
      <vt:lpstr>DL Flow Diagram</vt:lpstr>
      <vt:lpstr>Circuit Diagram</vt:lpstr>
      <vt:lpstr>Block Diagram</vt:lpstr>
      <vt:lpstr>Pyfirmata Library</vt:lpstr>
      <vt:lpstr>Components Used</vt:lpstr>
      <vt:lpstr>Working Code – Main File.py</vt:lpstr>
      <vt:lpstr>Challenges faced &amp; Discussions</vt:lpstr>
      <vt:lpstr>Deviations &amp; Discussions</vt:lpstr>
      <vt:lpstr>Stages - Results</vt:lpstr>
      <vt:lpstr>Calculations</vt:lpstr>
      <vt:lpstr>Calculations</vt:lpstr>
      <vt:lpstr>Calculations</vt:lpstr>
      <vt:lpstr>Calculations</vt:lpstr>
      <vt:lpstr>Assembly Views for Reference</vt:lpstr>
      <vt:lpstr>Results – Working Video</vt:lpstr>
      <vt:lpstr>Results – Setup Images during testing</vt:lpstr>
      <vt:lpstr>Results &amp; 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VISION BASED AUTOMATED 3-DoF ARTICULATED ROBOT FOR FRUIT DEFECT IDENTIFICATION AND SEGREGATION</dc:title>
  <dc:creator>Aravind S</dc:creator>
  <cp:lastModifiedBy>Aravind S</cp:lastModifiedBy>
  <cp:revision>13</cp:revision>
  <dcterms:created xsi:type="dcterms:W3CDTF">2022-04-21T17:30:20Z</dcterms:created>
  <dcterms:modified xsi:type="dcterms:W3CDTF">2022-04-26T17:44:46Z</dcterms:modified>
</cp:coreProperties>
</file>